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BFCF23-3B69-468F-B69F-88F6DE6A72F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howGuides="1">
      <p:cViewPr varScale="1">
        <p:scale>
          <a:sx n="88" d="100"/>
          <a:sy n="88" d="100"/>
        </p:scale>
        <p:origin x="576" y="96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6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8ED126-0901-4F6B-A75B-985D70765A8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A21055-88BA-4CEE-B74E-D1FA2D4BE5B1}">
      <dgm:prSet phldrT="[Text]"/>
      <dgm:spPr/>
      <dgm:t>
        <a:bodyPr/>
        <a:lstStyle/>
        <a:p>
          <a:r>
            <a:rPr lang="en-US" dirty="0" smtClean="0"/>
            <a:t>In vitro anticancer  assays</a:t>
          </a:r>
          <a:endParaRPr lang="en-US" dirty="0"/>
        </a:p>
      </dgm:t>
    </dgm:pt>
    <dgm:pt modelId="{DEE3F854-1B32-4A49-97DD-9BEE1625DFFE}" type="parTrans" cxnId="{64B0D38E-E1CD-4CBC-973C-93F1F801FFFB}">
      <dgm:prSet/>
      <dgm:spPr/>
      <dgm:t>
        <a:bodyPr/>
        <a:lstStyle/>
        <a:p>
          <a:endParaRPr lang="en-US"/>
        </a:p>
      </dgm:t>
    </dgm:pt>
    <dgm:pt modelId="{04BE83DE-9C8F-4CE9-BF7C-CB243BF8DA37}" type="sibTrans" cxnId="{64B0D38E-E1CD-4CBC-973C-93F1F801FFFB}">
      <dgm:prSet/>
      <dgm:spPr/>
      <dgm:t>
        <a:bodyPr/>
        <a:lstStyle/>
        <a:p>
          <a:endParaRPr lang="en-US"/>
        </a:p>
      </dgm:t>
    </dgm:pt>
    <dgm:pt modelId="{E9DBD6AD-416F-4631-B85B-24CB545F0E0F}">
      <dgm:prSet phldrT="[Text]"/>
      <dgm:spPr/>
      <dgm:t>
        <a:bodyPr/>
        <a:lstStyle/>
        <a:p>
          <a:r>
            <a:rPr lang="en-US" dirty="0" smtClean="0"/>
            <a:t>Molecular assays</a:t>
          </a:r>
          <a:endParaRPr lang="en-US" dirty="0"/>
        </a:p>
      </dgm:t>
    </dgm:pt>
    <dgm:pt modelId="{341A7161-A3F9-447F-A952-C136859A3C3C}" type="parTrans" cxnId="{F2085E3D-733C-4853-967F-409328C0B34A}">
      <dgm:prSet/>
      <dgm:spPr/>
      <dgm:t>
        <a:bodyPr/>
        <a:lstStyle/>
        <a:p>
          <a:endParaRPr lang="en-US"/>
        </a:p>
      </dgm:t>
    </dgm:pt>
    <dgm:pt modelId="{847A9E3A-F9C2-43D6-BB10-AE26B63747F0}" type="sibTrans" cxnId="{F2085E3D-733C-4853-967F-409328C0B34A}">
      <dgm:prSet/>
      <dgm:spPr/>
      <dgm:t>
        <a:bodyPr/>
        <a:lstStyle/>
        <a:p>
          <a:endParaRPr lang="en-US"/>
        </a:p>
      </dgm:t>
    </dgm:pt>
    <dgm:pt modelId="{D2336590-F517-4674-9DF8-AA2606ADB7F1}">
      <dgm:prSet phldrT="[Text]"/>
      <dgm:spPr/>
      <dgm:t>
        <a:bodyPr/>
        <a:lstStyle/>
        <a:p>
          <a:r>
            <a:rPr lang="en-US" dirty="0" smtClean="0"/>
            <a:t>Cellular </a:t>
          </a:r>
          <a:endParaRPr lang="en-US" dirty="0"/>
        </a:p>
      </dgm:t>
    </dgm:pt>
    <dgm:pt modelId="{D03DC95D-4206-41D4-ABF8-721783B1A0B8}" type="parTrans" cxnId="{850018EA-63C8-46FC-9E6C-31F89B6E28F9}">
      <dgm:prSet/>
      <dgm:spPr/>
      <dgm:t>
        <a:bodyPr/>
        <a:lstStyle/>
        <a:p>
          <a:endParaRPr lang="en-US"/>
        </a:p>
      </dgm:t>
    </dgm:pt>
    <dgm:pt modelId="{2E60D5C1-41D8-4710-95C5-051554365F1B}" type="sibTrans" cxnId="{850018EA-63C8-46FC-9E6C-31F89B6E28F9}">
      <dgm:prSet/>
      <dgm:spPr/>
      <dgm:t>
        <a:bodyPr/>
        <a:lstStyle/>
        <a:p>
          <a:endParaRPr lang="en-US"/>
        </a:p>
      </dgm:t>
    </dgm:pt>
    <dgm:pt modelId="{8AA918EC-4AB3-4AD5-9C00-6409CDA3A7BB}">
      <dgm:prSet phldrT="[Text]"/>
      <dgm:spPr/>
      <dgm:t>
        <a:bodyPr/>
        <a:lstStyle/>
        <a:p>
          <a:r>
            <a:rPr lang="en-US" dirty="0" smtClean="0"/>
            <a:t>Cytotoxicity</a:t>
          </a:r>
          <a:endParaRPr lang="en-US" dirty="0"/>
        </a:p>
      </dgm:t>
    </dgm:pt>
    <dgm:pt modelId="{E13832E0-7D9C-46B4-9F63-28BEFD38465A}" type="parTrans" cxnId="{DA51766C-5ED9-42FE-90F4-FA0991F7B13E}">
      <dgm:prSet/>
      <dgm:spPr/>
      <dgm:t>
        <a:bodyPr/>
        <a:lstStyle/>
        <a:p>
          <a:endParaRPr lang="en-US"/>
        </a:p>
      </dgm:t>
    </dgm:pt>
    <dgm:pt modelId="{0BDDA645-F4EA-4B5E-BFEE-DC1A17B00AC0}" type="sibTrans" cxnId="{DA51766C-5ED9-42FE-90F4-FA0991F7B13E}">
      <dgm:prSet/>
      <dgm:spPr/>
      <dgm:t>
        <a:bodyPr/>
        <a:lstStyle/>
        <a:p>
          <a:endParaRPr lang="en-US"/>
        </a:p>
      </dgm:t>
    </dgm:pt>
    <dgm:pt modelId="{0993C4AF-42EE-4E27-A065-1B7C7A4FC21B}">
      <dgm:prSet/>
      <dgm:spPr/>
      <dgm:t>
        <a:bodyPr/>
        <a:lstStyle/>
        <a:p>
          <a:r>
            <a:rPr lang="en-US" dirty="0" smtClean="0"/>
            <a:t>Morphological assays</a:t>
          </a:r>
          <a:endParaRPr lang="en-US" dirty="0"/>
        </a:p>
      </dgm:t>
    </dgm:pt>
    <dgm:pt modelId="{9D44C790-8C30-4482-BB14-93DA2AAF7A12}" type="parTrans" cxnId="{3917820F-6E43-452D-AC9B-22A67377E05E}">
      <dgm:prSet/>
      <dgm:spPr/>
    </dgm:pt>
    <dgm:pt modelId="{8D97779C-0C68-483A-8FA8-D7E4E314B73B}" type="sibTrans" cxnId="{3917820F-6E43-452D-AC9B-22A67377E05E}">
      <dgm:prSet/>
      <dgm:spPr/>
    </dgm:pt>
    <dgm:pt modelId="{7ED3B827-C610-42CB-9B1B-779F58813CDE}" type="pres">
      <dgm:prSet presAssocID="{6A8ED126-0901-4F6B-A75B-985D70765A8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149989D-EEDA-4520-974A-CA78AE0A2A61}" type="pres">
      <dgm:prSet presAssocID="{74A21055-88BA-4CEE-B74E-D1FA2D4BE5B1}" presName="hierRoot1" presStyleCnt="0"/>
      <dgm:spPr/>
    </dgm:pt>
    <dgm:pt modelId="{8CEDA5C9-5ACC-4D09-9564-B3D2B5722E75}" type="pres">
      <dgm:prSet presAssocID="{74A21055-88BA-4CEE-B74E-D1FA2D4BE5B1}" presName="composite" presStyleCnt="0"/>
      <dgm:spPr/>
    </dgm:pt>
    <dgm:pt modelId="{45756486-5DEB-4919-9DAB-9946D4167564}" type="pres">
      <dgm:prSet presAssocID="{74A21055-88BA-4CEE-B74E-D1FA2D4BE5B1}" presName="background" presStyleLbl="node0" presStyleIdx="0" presStyleCnt="1"/>
      <dgm:spPr/>
    </dgm:pt>
    <dgm:pt modelId="{74223E77-8EB3-4602-9995-E8133E85B188}" type="pres">
      <dgm:prSet presAssocID="{74A21055-88BA-4CEE-B74E-D1FA2D4BE5B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9A8C7B-89E7-42D4-903B-696C5BDAEA6F}" type="pres">
      <dgm:prSet presAssocID="{74A21055-88BA-4CEE-B74E-D1FA2D4BE5B1}" presName="hierChild2" presStyleCnt="0"/>
      <dgm:spPr/>
    </dgm:pt>
    <dgm:pt modelId="{569205C2-EA1B-4DCC-851E-8DD69443FB18}" type="pres">
      <dgm:prSet presAssocID="{341A7161-A3F9-447F-A952-C136859A3C3C}" presName="Name10" presStyleLbl="parChTrans1D2" presStyleIdx="0" presStyleCnt="2"/>
      <dgm:spPr/>
      <dgm:t>
        <a:bodyPr/>
        <a:lstStyle/>
        <a:p>
          <a:endParaRPr lang="en-US"/>
        </a:p>
      </dgm:t>
    </dgm:pt>
    <dgm:pt modelId="{C2F3BB3A-355A-443E-A327-15DA01CB005F}" type="pres">
      <dgm:prSet presAssocID="{E9DBD6AD-416F-4631-B85B-24CB545F0E0F}" presName="hierRoot2" presStyleCnt="0"/>
      <dgm:spPr/>
    </dgm:pt>
    <dgm:pt modelId="{B469070C-DF1D-46D7-BDBB-C6F04F054FCB}" type="pres">
      <dgm:prSet presAssocID="{E9DBD6AD-416F-4631-B85B-24CB545F0E0F}" presName="composite2" presStyleCnt="0"/>
      <dgm:spPr/>
    </dgm:pt>
    <dgm:pt modelId="{F7E24FE7-CE40-40A0-A173-16F87508A3EE}" type="pres">
      <dgm:prSet presAssocID="{E9DBD6AD-416F-4631-B85B-24CB545F0E0F}" presName="background2" presStyleLbl="node2" presStyleIdx="0" presStyleCnt="2"/>
      <dgm:spPr/>
    </dgm:pt>
    <dgm:pt modelId="{D1F5DB7D-162C-47C0-B76E-86700D3C6386}" type="pres">
      <dgm:prSet presAssocID="{E9DBD6AD-416F-4631-B85B-24CB545F0E0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41A683-167C-4A5D-BEC7-C27A812A9F80}" type="pres">
      <dgm:prSet presAssocID="{E9DBD6AD-416F-4631-B85B-24CB545F0E0F}" presName="hierChild3" presStyleCnt="0"/>
      <dgm:spPr/>
    </dgm:pt>
    <dgm:pt modelId="{4C26485F-772B-457F-833B-68D8D3D12E16}" type="pres">
      <dgm:prSet presAssocID="{D03DC95D-4206-41D4-ABF8-721783B1A0B8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8F715FF-E92F-4A3A-A1BF-E46E11543730}" type="pres">
      <dgm:prSet presAssocID="{D2336590-F517-4674-9DF8-AA2606ADB7F1}" presName="hierRoot2" presStyleCnt="0"/>
      <dgm:spPr/>
    </dgm:pt>
    <dgm:pt modelId="{A91FAAD1-EED6-4FDA-85E2-954BF46F9D75}" type="pres">
      <dgm:prSet presAssocID="{D2336590-F517-4674-9DF8-AA2606ADB7F1}" presName="composite2" presStyleCnt="0"/>
      <dgm:spPr/>
    </dgm:pt>
    <dgm:pt modelId="{F67351EE-65FB-44BD-906E-D2871ED1E80F}" type="pres">
      <dgm:prSet presAssocID="{D2336590-F517-4674-9DF8-AA2606ADB7F1}" presName="background2" presStyleLbl="node2" presStyleIdx="1" presStyleCnt="2"/>
      <dgm:spPr/>
    </dgm:pt>
    <dgm:pt modelId="{0749441E-C533-4563-90EB-9D43A91092DD}" type="pres">
      <dgm:prSet presAssocID="{D2336590-F517-4674-9DF8-AA2606ADB7F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07FAB5-DE5B-4806-B0D7-4F88E913D2A5}" type="pres">
      <dgm:prSet presAssocID="{D2336590-F517-4674-9DF8-AA2606ADB7F1}" presName="hierChild3" presStyleCnt="0"/>
      <dgm:spPr/>
    </dgm:pt>
    <dgm:pt modelId="{2B6F7D71-9C9C-4B9D-8CF3-3282427B3876}" type="pres">
      <dgm:prSet presAssocID="{E13832E0-7D9C-46B4-9F63-28BEFD38465A}" presName="Name17" presStyleLbl="parChTrans1D3" presStyleIdx="0" presStyleCnt="2"/>
      <dgm:spPr/>
      <dgm:t>
        <a:bodyPr/>
        <a:lstStyle/>
        <a:p>
          <a:endParaRPr lang="en-US"/>
        </a:p>
      </dgm:t>
    </dgm:pt>
    <dgm:pt modelId="{196A021D-1020-43AC-A252-04C351B7744D}" type="pres">
      <dgm:prSet presAssocID="{8AA918EC-4AB3-4AD5-9C00-6409CDA3A7BB}" presName="hierRoot3" presStyleCnt="0"/>
      <dgm:spPr/>
    </dgm:pt>
    <dgm:pt modelId="{99809F71-2117-41BE-8BE9-A932E07FC122}" type="pres">
      <dgm:prSet presAssocID="{8AA918EC-4AB3-4AD5-9C00-6409CDA3A7BB}" presName="composite3" presStyleCnt="0"/>
      <dgm:spPr/>
    </dgm:pt>
    <dgm:pt modelId="{502BADA4-9870-4EFE-A656-0926AC7C514A}" type="pres">
      <dgm:prSet presAssocID="{8AA918EC-4AB3-4AD5-9C00-6409CDA3A7BB}" presName="background3" presStyleLbl="node3" presStyleIdx="0" presStyleCnt="2"/>
      <dgm:spPr/>
    </dgm:pt>
    <dgm:pt modelId="{57ECDD3D-BC3B-48B2-8A02-466616DDB158}" type="pres">
      <dgm:prSet presAssocID="{8AA918EC-4AB3-4AD5-9C00-6409CDA3A7BB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AF2AE8-A767-4AEF-B575-A14360DA8D8E}" type="pres">
      <dgm:prSet presAssocID="{8AA918EC-4AB3-4AD5-9C00-6409CDA3A7BB}" presName="hierChild4" presStyleCnt="0"/>
      <dgm:spPr/>
    </dgm:pt>
    <dgm:pt modelId="{16ADD360-88E9-42CA-AFFB-E272FFF9C9FB}" type="pres">
      <dgm:prSet presAssocID="{9D44C790-8C30-4482-BB14-93DA2AAF7A12}" presName="Name17" presStyleLbl="parChTrans1D3" presStyleIdx="1" presStyleCnt="2"/>
      <dgm:spPr/>
    </dgm:pt>
    <dgm:pt modelId="{F6347FE4-E292-4D4E-90A5-313433143E79}" type="pres">
      <dgm:prSet presAssocID="{0993C4AF-42EE-4E27-A065-1B7C7A4FC21B}" presName="hierRoot3" presStyleCnt="0"/>
      <dgm:spPr/>
    </dgm:pt>
    <dgm:pt modelId="{9D5B0EEC-925E-49AB-9F0D-972E69E522EB}" type="pres">
      <dgm:prSet presAssocID="{0993C4AF-42EE-4E27-A065-1B7C7A4FC21B}" presName="composite3" presStyleCnt="0"/>
      <dgm:spPr/>
    </dgm:pt>
    <dgm:pt modelId="{4546E606-CADF-499E-8E35-EBC7E76A4698}" type="pres">
      <dgm:prSet presAssocID="{0993C4AF-42EE-4E27-A065-1B7C7A4FC21B}" presName="background3" presStyleLbl="node3" presStyleIdx="1" presStyleCnt="2"/>
      <dgm:spPr/>
    </dgm:pt>
    <dgm:pt modelId="{3A4EA722-232C-43D7-89EE-A85973A96C8B}" type="pres">
      <dgm:prSet presAssocID="{0993C4AF-42EE-4E27-A065-1B7C7A4FC21B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C26A06-81E8-44C6-858F-C2A7F73ADB51}" type="pres">
      <dgm:prSet presAssocID="{0993C4AF-42EE-4E27-A065-1B7C7A4FC21B}" presName="hierChild4" presStyleCnt="0"/>
      <dgm:spPr/>
    </dgm:pt>
  </dgm:ptLst>
  <dgm:cxnLst>
    <dgm:cxn modelId="{840A8F52-5EB6-40ED-874C-AC89831626B5}" type="presOf" srcId="{6A8ED126-0901-4F6B-A75B-985D70765A84}" destId="{7ED3B827-C610-42CB-9B1B-779F58813CDE}" srcOrd="0" destOrd="0" presId="urn:microsoft.com/office/officeart/2005/8/layout/hierarchy1"/>
    <dgm:cxn modelId="{B71335BF-F6F7-454A-A326-D5D670919E87}" type="presOf" srcId="{74A21055-88BA-4CEE-B74E-D1FA2D4BE5B1}" destId="{74223E77-8EB3-4602-9995-E8133E85B188}" srcOrd="0" destOrd="0" presId="urn:microsoft.com/office/officeart/2005/8/layout/hierarchy1"/>
    <dgm:cxn modelId="{73DE0A87-A57E-4F41-92C0-EAC101545326}" type="presOf" srcId="{8AA918EC-4AB3-4AD5-9C00-6409CDA3A7BB}" destId="{57ECDD3D-BC3B-48B2-8A02-466616DDB158}" srcOrd="0" destOrd="0" presId="urn:microsoft.com/office/officeart/2005/8/layout/hierarchy1"/>
    <dgm:cxn modelId="{850018EA-63C8-46FC-9E6C-31F89B6E28F9}" srcId="{74A21055-88BA-4CEE-B74E-D1FA2D4BE5B1}" destId="{D2336590-F517-4674-9DF8-AA2606ADB7F1}" srcOrd="1" destOrd="0" parTransId="{D03DC95D-4206-41D4-ABF8-721783B1A0B8}" sibTransId="{2E60D5C1-41D8-4710-95C5-051554365F1B}"/>
    <dgm:cxn modelId="{3917820F-6E43-452D-AC9B-22A67377E05E}" srcId="{D2336590-F517-4674-9DF8-AA2606ADB7F1}" destId="{0993C4AF-42EE-4E27-A065-1B7C7A4FC21B}" srcOrd="1" destOrd="0" parTransId="{9D44C790-8C30-4482-BB14-93DA2AAF7A12}" sibTransId="{8D97779C-0C68-483A-8FA8-D7E4E314B73B}"/>
    <dgm:cxn modelId="{DA51766C-5ED9-42FE-90F4-FA0991F7B13E}" srcId="{D2336590-F517-4674-9DF8-AA2606ADB7F1}" destId="{8AA918EC-4AB3-4AD5-9C00-6409CDA3A7BB}" srcOrd="0" destOrd="0" parTransId="{E13832E0-7D9C-46B4-9F63-28BEFD38465A}" sibTransId="{0BDDA645-F4EA-4B5E-BFEE-DC1A17B00AC0}"/>
    <dgm:cxn modelId="{857BDB01-7D54-41C9-9A3A-ED0657B80A1C}" type="presOf" srcId="{9D44C790-8C30-4482-BB14-93DA2AAF7A12}" destId="{16ADD360-88E9-42CA-AFFB-E272FFF9C9FB}" srcOrd="0" destOrd="0" presId="urn:microsoft.com/office/officeart/2005/8/layout/hierarchy1"/>
    <dgm:cxn modelId="{3BEF2F37-961F-42DF-975E-05E8EBF6E5AD}" type="presOf" srcId="{0993C4AF-42EE-4E27-A065-1B7C7A4FC21B}" destId="{3A4EA722-232C-43D7-89EE-A85973A96C8B}" srcOrd="0" destOrd="0" presId="urn:microsoft.com/office/officeart/2005/8/layout/hierarchy1"/>
    <dgm:cxn modelId="{B0346C5B-472A-4781-BB5A-89373D268B2F}" type="presOf" srcId="{E13832E0-7D9C-46B4-9F63-28BEFD38465A}" destId="{2B6F7D71-9C9C-4B9D-8CF3-3282427B3876}" srcOrd="0" destOrd="0" presId="urn:microsoft.com/office/officeart/2005/8/layout/hierarchy1"/>
    <dgm:cxn modelId="{F27636A4-E849-46E8-9C6A-4588B0512316}" type="presOf" srcId="{D2336590-F517-4674-9DF8-AA2606ADB7F1}" destId="{0749441E-C533-4563-90EB-9D43A91092DD}" srcOrd="0" destOrd="0" presId="urn:microsoft.com/office/officeart/2005/8/layout/hierarchy1"/>
    <dgm:cxn modelId="{F2085E3D-733C-4853-967F-409328C0B34A}" srcId="{74A21055-88BA-4CEE-B74E-D1FA2D4BE5B1}" destId="{E9DBD6AD-416F-4631-B85B-24CB545F0E0F}" srcOrd="0" destOrd="0" parTransId="{341A7161-A3F9-447F-A952-C136859A3C3C}" sibTransId="{847A9E3A-F9C2-43D6-BB10-AE26B63747F0}"/>
    <dgm:cxn modelId="{005CD08D-0C6B-4F1A-B3BD-FFFB84660B9F}" type="presOf" srcId="{341A7161-A3F9-447F-A952-C136859A3C3C}" destId="{569205C2-EA1B-4DCC-851E-8DD69443FB18}" srcOrd="0" destOrd="0" presId="urn:microsoft.com/office/officeart/2005/8/layout/hierarchy1"/>
    <dgm:cxn modelId="{D3EF56EB-E350-49B1-9180-E7A0B5DE0F6C}" type="presOf" srcId="{D03DC95D-4206-41D4-ABF8-721783B1A0B8}" destId="{4C26485F-772B-457F-833B-68D8D3D12E16}" srcOrd="0" destOrd="0" presId="urn:microsoft.com/office/officeart/2005/8/layout/hierarchy1"/>
    <dgm:cxn modelId="{64B0D38E-E1CD-4CBC-973C-93F1F801FFFB}" srcId="{6A8ED126-0901-4F6B-A75B-985D70765A84}" destId="{74A21055-88BA-4CEE-B74E-D1FA2D4BE5B1}" srcOrd="0" destOrd="0" parTransId="{DEE3F854-1B32-4A49-97DD-9BEE1625DFFE}" sibTransId="{04BE83DE-9C8F-4CE9-BF7C-CB243BF8DA37}"/>
    <dgm:cxn modelId="{E8960358-4136-445D-9C0B-E7BE866E4ABF}" type="presOf" srcId="{E9DBD6AD-416F-4631-B85B-24CB545F0E0F}" destId="{D1F5DB7D-162C-47C0-B76E-86700D3C6386}" srcOrd="0" destOrd="0" presId="urn:microsoft.com/office/officeart/2005/8/layout/hierarchy1"/>
    <dgm:cxn modelId="{F9D820B8-D2C3-47CC-A843-0922C8940411}" type="presParOf" srcId="{7ED3B827-C610-42CB-9B1B-779F58813CDE}" destId="{C149989D-EEDA-4520-974A-CA78AE0A2A61}" srcOrd="0" destOrd="0" presId="urn:microsoft.com/office/officeart/2005/8/layout/hierarchy1"/>
    <dgm:cxn modelId="{48DE493A-F033-41CD-9C29-6A41B02C1935}" type="presParOf" srcId="{C149989D-EEDA-4520-974A-CA78AE0A2A61}" destId="{8CEDA5C9-5ACC-4D09-9564-B3D2B5722E75}" srcOrd="0" destOrd="0" presId="urn:microsoft.com/office/officeart/2005/8/layout/hierarchy1"/>
    <dgm:cxn modelId="{4837A0B1-AAEE-426F-A6B3-C97D60C522F7}" type="presParOf" srcId="{8CEDA5C9-5ACC-4D09-9564-B3D2B5722E75}" destId="{45756486-5DEB-4919-9DAB-9946D4167564}" srcOrd="0" destOrd="0" presId="urn:microsoft.com/office/officeart/2005/8/layout/hierarchy1"/>
    <dgm:cxn modelId="{F4670D74-D2B9-451A-9E4A-BD7253FF4421}" type="presParOf" srcId="{8CEDA5C9-5ACC-4D09-9564-B3D2B5722E75}" destId="{74223E77-8EB3-4602-9995-E8133E85B188}" srcOrd="1" destOrd="0" presId="urn:microsoft.com/office/officeart/2005/8/layout/hierarchy1"/>
    <dgm:cxn modelId="{FBCEF4DE-8DF9-49E6-B28A-1DE1290E5CBB}" type="presParOf" srcId="{C149989D-EEDA-4520-974A-CA78AE0A2A61}" destId="{A09A8C7B-89E7-42D4-903B-696C5BDAEA6F}" srcOrd="1" destOrd="0" presId="urn:microsoft.com/office/officeart/2005/8/layout/hierarchy1"/>
    <dgm:cxn modelId="{D326E6E6-B02C-477F-B48F-066F2BBAB2AB}" type="presParOf" srcId="{A09A8C7B-89E7-42D4-903B-696C5BDAEA6F}" destId="{569205C2-EA1B-4DCC-851E-8DD69443FB18}" srcOrd="0" destOrd="0" presId="urn:microsoft.com/office/officeart/2005/8/layout/hierarchy1"/>
    <dgm:cxn modelId="{6F45579E-06DC-42DC-B038-094922C69A83}" type="presParOf" srcId="{A09A8C7B-89E7-42D4-903B-696C5BDAEA6F}" destId="{C2F3BB3A-355A-443E-A327-15DA01CB005F}" srcOrd="1" destOrd="0" presId="urn:microsoft.com/office/officeart/2005/8/layout/hierarchy1"/>
    <dgm:cxn modelId="{8DB32A23-0C43-449E-833A-4D2C1DD6D59C}" type="presParOf" srcId="{C2F3BB3A-355A-443E-A327-15DA01CB005F}" destId="{B469070C-DF1D-46D7-BDBB-C6F04F054FCB}" srcOrd="0" destOrd="0" presId="urn:microsoft.com/office/officeart/2005/8/layout/hierarchy1"/>
    <dgm:cxn modelId="{73C1EBE0-487B-47CB-A91A-D656C2D6E31F}" type="presParOf" srcId="{B469070C-DF1D-46D7-BDBB-C6F04F054FCB}" destId="{F7E24FE7-CE40-40A0-A173-16F87508A3EE}" srcOrd="0" destOrd="0" presId="urn:microsoft.com/office/officeart/2005/8/layout/hierarchy1"/>
    <dgm:cxn modelId="{455FE0DF-0DBE-4A62-A4C0-424D2C69619A}" type="presParOf" srcId="{B469070C-DF1D-46D7-BDBB-C6F04F054FCB}" destId="{D1F5DB7D-162C-47C0-B76E-86700D3C6386}" srcOrd="1" destOrd="0" presId="urn:microsoft.com/office/officeart/2005/8/layout/hierarchy1"/>
    <dgm:cxn modelId="{8B0DFDE0-392E-45EF-A60D-9BF506714246}" type="presParOf" srcId="{C2F3BB3A-355A-443E-A327-15DA01CB005F}" destId="{C341A683-167C-4A5D-BEC7-C27A812A9F80}" srcOrd="1" destOrd="0" presId="urn:microsoft.com/office/officeart/2005/8/layout/hierarchy1"/>
    <dgm:cxn modelId="{5541A108-ED8E-4621-9F6A-05215F3A88EC}" type="presParOf" srcId="{A09A8C7B-89E7-42D4-903B-696C5BDAEA6F}" destId="{4C26485F-772B-457F-833B-68D8D3D12E16}" srcOrd="2" destOrd="0" presId="urn:microsoft.com/office/officeart/2005/8/layout/hierarchy1"/>
    <dgm:cxn modelId="{AE31BB2F-2FC4-48EE-B8E2-F5919BA55E84}" type="presParOf" srcId="{A09A8C7B-89E7-42D4-903B-696C5BDAEA6F}" destId="{28F715FF-E92F-4A3A-A1BF-E46E11543730}" srcOrd="3" destOrd="0" presId="urn:microsoft.com/office/officeart/2005/8/layout/hierarchy1"/>
    <dgm:cxn modelId="{DF635298-7D3C-4A18-81F2-9A5BF0927A1D}" type="presParOf" srcId="{28F715FF-E92F-4A3A-A1BF-E46E11543730}" destId="{A91FAAD1-EED6-4FDA-85E2-954BF46F9D75}" srcOrd="0" destOrd="0" presId="urn:microsoft.com/office/officeart/2005/8/layout/hierarchy1"/>
    <dgm:cxn modelId="{6CCB7C6F-17BE-4498-B8DD-07B3FA73A417}" type="presParOf" srcId="{A91FAAD1-EED6-4FDA-85E2-954BF46F9D75}" destId="{F67351EE-65FB-44BD-906E-D2871ED1E80F}" srcOrd="0" destOrd="0" presId="urn:microsoft.com/office/officeart/2005/8/layout/hierarchy1"/>
    <dgm:cxn modelId="{E9FC1CDE-6D40-48D1-BFF6-D2222A68557C}" type="presParOf" srcId="{A91FAAD1-EED6-4FDA-85E2-954BF46F9D75}" destId="{0749441E-C533-4563-90EB-9D43A91092DD}" srcOrd="1" destOrd="0" presId="urn:microsoft.com/office/officeart/2005/8/layout/hierarchy1"/>
    <dgm:cxn modelId="{3D18FD19-0B33-455A-9975-8C42A5868836}" type="presParOf" srcId="{28F715FF-E92F-4A3A-A1BF-E46E11543730}" destId="{FF07FAB5-DE5B-4806-B0D7-4F88E913D2A5}" srcOrd="1" destOrd="0" presId="urn:microsoft.com/office/officeart/2005/8/layout/hierarchy1"/>
    <dgm:cxn modelId="{3C138F9D-014D-40B8-8B64-069ED56D23FD}" type="presParOf" srcId="{FF07FAB5-DE5B-4806-B0D7-4F88E913D2A5}" destId="{2B6F7D71-9C9C-4B9D-8CF3-3282427B3876}" srcOrd="0" destOrd="0" presId="urn:microsoft.com/office/officeart/2005/8/layout/hierarchy1"/>
    <dgm:cxn modelId="{F868AAAA-DDFC-465D-AC99-2DC0F98C316E}" type="presParOf" srcId="{FF07FAB5-DE5B-4806-B0D7-4F88E913D2A5}" destId="{196A021D-1020-43AC-A252-04C351B7744D}" srcOrd="1" destOrd="0" presId="urn:microsoft.com/office/officeart/2005/8/layout/hierarchy1"/>
    <dgm:cxn modelId="{8593D352-E7D1-4C0B-A0AF-C6EE438E9081}" type="presParOf" srcId="{196A021D-1020-43AC-A252-04C351B7744D}" destId="{99809F71-2117-41BE-8BE9-A932E07FC122}" srcOrd="0" destOrd="0" presId="urn:microsoft.com/office/officeart/2005/8/layout/hierarchy1"/>
    <dgm:cxn modelId="{2A600018-E6F0-499E-B346-189E8F209E70}" type="presParOf" srcId="{99809F71-2117-41BE-8BE9-A932E07FC122}" destId="{502BADA4-9870-4EFE-A656-0926AC7C514A}" srcOrd="0" destOrd="0" presId="urn:microsoft.com/office/officeart/2005/8/layout/hierarchy1"/>
    <dgm:cxn modelId="{42EC0B14-EFB8-4B91-8E98-0158F87EBD6A}" type="presParOf" srcId="{99809F71-2117-41BE-8BE9-A932E07FC122}" destId="{57ECDD3D-BC3B-48B2-8A02-466616DDB158}" srcOrd="1" destOrd="0" presId="urn:microsoft.com/office/officeart/2005/8/layout/hierarchy1"/>
    <dgm:cxn modelId="{D766AAFC-7FBF-4FD9-B4AE-B349A68D617E}" type="presParOf" srcId="{196A021D-1020-43AC-A252-04C351B7744D}" destId="{C6AF2AE8-A767-4AEF-B575-A14360DA8D8E}" srcOrd="1" destOrd="0" presId="urn:microsoft.com/office/officeart/2005/8/layout/hierarchy1"/>
    <dgm:cxn modelId="{3B804746-D1B8-4C1B-8FFE-1CA701D079CB}" type="presParOf" srcId="{FF07FAB5-DE5B-4806-B0D7-4F88E913D2A5}" destId="{16ADD360-88E9-42CA-AFFB-E272FFF9C9FB}" srcOrd="2" destOrd="0" presId="urn:microsoft.com/office/officeart/2005/8/layout/hierarchy1"/>
    <dgm:cxn modelId="{1083364A-B5F1-4799-AB34-8BDAD7C54A50}" type="presParOf" srcId="{FF07FAB5-DE5B-4806-B0D7-4F88E913D2A5}" destId="{F6347FE4-E292-4D4E-90A5-313433143E79}" srcOrd="3" destOrd="0" presId="urn:microsoft.com/office/officeart/2005/8/layout/hierarchy1"/>
    <dgm:cxn modelId="{C9BD5DE0-F626-46C1-9F43-D23D9A7BE8EA}" type="presParOf" srcId="{F6347FE4-E292-4D4E-90A5-313433143E79}" destId="{9D5B0EEC-925E-49AB-9F0D-972E69E522EB}" srcOrd="0" destOrd="0" presId="urn:microsoft.com/office/officeart/2005/8/layout/hierarchy1"/>
    <dgm:cxn modelId="{CA7395A9-7271-4C69-989B-F2DF4BF02FF0}" type="presParOf" srcId="{9D5B0EEC-925E-49AB-9F0D-972E69E522EB}" destId="{4546E606-CADF-499E-8E35-EBC7E76A4698}" srcOrd="0" destOrd="0" presId="urn:microsoft.com/office/officeart/2005/8/layout/hierarchy1"/>
    <dgm:cxn modelId="{FCEF6382-F735-4032-8211-47F03F6BB3CA}" type="presParOf" srcId="{9D5B0EEC-925E-49AB-9F0D-972E69E522EB}" destId="{3A4EA722-232C-43D7-89EE-A85973A96C8B}" srcOrd="1" destOrd="0" presId="urn:microsoft.com/office/officeart/2005/8/layout/hierarchy1"/>
    <dgm:cxn modelId="{C5A4575B-B19A-4CED-A7E7-215612E1DA5E}" type="presParOf" srcId="{F6347FE4-E292-4D4E-90A5-313433143E79}" destId="{BCC26A06-81E8-44C6-858F-C2A7F73ADB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DD360-88E9-42CA-AFFB-E272FFF9C9FB}">
      <dsp:nvSpPr>
        <dsp:cNvPr id="0" name=""/>
        <dsp:cNvSpPr/>
      </dsp:nvSpPr>
      <dsp:spPr>
        <a:xfrm>
          <a:off x="5177039" y="2752687"/>
          <a:ext cx="1077347" cy="512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403"/>
              </a:lnTo>
              <a:lnTo>
                <a:pt x="1077347" y="349403"/>
              </a:lnTo>
              <a:lnTo>
                <a:pt x="1077347" y="5127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F7D71-9C9C-4B9D-8CF3-3282427B3876}">
      <dsp:nvSpPr>
        <dsp:cNvPr id="0" name=""/>
        <dsp:cNvSpPr/>
      </dsp:nvSpPr>
      <dsp:spPr>
        <a:xfrm>
          <a:off x="4099691" y="2752687"/>
          <a:ext cx="1077347" cy="512719"/>
        </a:xfrm>
        <a:custGeom>
          <a:avLst/>
          <a:gdLst/>
          <a:ahLst/>
          <a:cxnLst/>
          <a:rect l="0" t="0" r="0" b="0"/>
          <a:pathLst>
            <a:path>
              <a:moveTo>
                <a:pt x="1077347" y="0"/>
              </a:moveTo>
              <a:lnTo>
                <a:pt x="1077347" y="349403"/>
              </a:lnTo>
              <a:lnTo>
                <a:pt x="0" y="349403"/>
              </a:lnTo>
              <a:lnTo>
                <a:pt x="0" y="5127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6485F-772B-457F-833B-68D8D3D12E16}">
      <dsp:nvSpPr>
        <dsp:cNvPr id="0" name=""/>
        <dsp:cNvSpPr/>
      </dsp:nvSpPr>
      <dsp:spPr>
        <a:xfrm>
          <a:off x="4099691" y="1120505"/>
          <a:ext cx="1077347" cy="512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403"/>
              </a:lnTo>
              <a:lnTo>
                <a:pt x="1077347" y="349403"/>
              </a:lnTo>
              <a:lnTo>
                <a:pt x="1077347" y="5127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9205C2-EA1B-4DCC-851E-8DD69443FB18}">
      <dsp:nvSpPr>
        <dsp:cNvPr id="0" name=""/>
        <dsp:cNvSpPr/>
      </dsp:nvSpPr>
      <dsp:spPr>
        <a:xfrm>
          <a:off x="3022343" y="1120505"/>
          <a:ext cx="1077347" cy="512719"/>
        </a:xfrm>
        <a:custGeom>
          <a:avLst/>
          <a:gdLst/>
          <a:ahLst/>
          <a:cxnLst/>
          <a:rect l="0" t="0" r="0" b="0"/>
          <a:pathLst>
            <a:path>
              <a:moveTo>
                <a:pt x="1077347" y="0"/>
              </a:moveTo>
              <a:lnTo>
                <a:pt x="1077347" y="349403"/>
              </a:lnTo>
              <a:lnTo>
                <a:pt x="0" y="349403"/>
              </a:lnTo>
              <a:lnTo>
                <a:pt x="0" y="5127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756486-5DEB-4919-9DAB-9946D4167564}">
      <dsp:nvSpPr>
        <dsp:cNvPr id="0" name=""/>
        <dsp:cNvSpPr/>
      </dsp:nvSpPr>
      <dsp:spPr>
        <a:xfrm>
          <a:off x="3218225" y="1043"/>
          <a:ext cx="1762932" cy="1119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23E77-8EB3-4602-9995-E8133E85B188}">
      <dsp:nvSpPr>
        <dsp:cNvPr id="0" name=""/>
        <dsp:cNvSpPr/>
      </dsp:nvSpPr>
      <dsp:spPr>
        <a:xfrm>
          <a:off x="3414106" y="187130"/>
          <a:ext cx="1762932" cy="1119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 vitro anticancer  assays</a:t>
          </a:r>
          <a:endParaRPr lang="en-US" sz="2000" kern="1200" dirty="0"/>
        </a:p>
      </dsp:txBody>
      <dsp:txXfrm>
        <a:off x="3446894" y="219918"/>
        <a:ext cx="1697356" cy="1053886"/>
      </dsp:txXfrm>
    </dsp:sp>
    <dsp:sp modelId="{F7E24FE7-CE40-40A0-A173-16F87508A3EE}">
      <dsp:nvSpPr>
        <dsp:cNvPr id="0" name=""/>
        <dsp:cNvSpPr/>
      </dsp:nvSpPr>
      <dsp:spPr>
        <a:xfrm>
          <a:off x="2140877" y="1633225"/>
          <a:ext cx="1762932" cy="1119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5DB7D-162C-47C0-B76E-86700D3C6386}">
      <dsp:nvSpPr>
        <dsp:cNvPr id="0" name=""/>
        <dsp:cNvSpPr/>
      </dsp:nvSpPr>
      <dsp:spPr>
        <a:xfrm>
          <a:off x="2336758" y="1819312"/>
          <a:ext cx="1762932" cy="1119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Molecular assays</a:t>
          </a:r>
          <a:endParaRPr lang="en-US" sz="2000" kern="1200" dirty="0"/>
        </a:p>
      </dsp:txBody>
      <dsp:txXfrm>
        <a:off x="2369546" y="1852100"/>
        <a:ext cx="1697356" cy="1053886"/>
      </dsp:txXfrm>
    </dsp:sp>
    <dsp:sp modelId="{F67351EE-65FB-44BD-906E-D2871ED1E80F}">
      <dsp:nvSpPr>
        <dsp:cNvPr id="0" name=""/>
        <dsp:cNvSpPr/>
      </dsp:nvSpPr>
      <dsp:spPr>
        <a:xfrm>
          <a:off x="4295572" y="1633225"/>
          <a:ext cx="1762932" cy="1119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49441E-C533-4563-90EB-9D43A91092DD}">
      <dsp:nvSpPr>
        <dsp:cNvPr id="0" name=""/>
        <dsp:cNvSpPr/>
      </dsp:nvSpPr>
      <dsp:spPr>
        <a:xfrm>
          <a:off x="4491454" y="1819312"/>
          <a:ext cx="1762932" cy="1119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Cellular </a:t>
          </a:r>
          <a:endParaRPr lang="en-US" sz="2000" kern="1200" dirty="0"/>
        </a:p>
      </dsp:txBody>
      <dsp:txXfrm>
        <a:off x="4524242" y="1852100"/>
        <a:ext cx="1697356" cy="1053886"/>
      </dsp:txXfrm>
    </dsp:sp>
    <dsp:sp modelId="{502BADA4-9870-4EFE-A656-0926AC7C514A}">
      <dsp:nvSpPr>
        <dsp:cNvPr id="0" name=""/>
        <dsp:cNvSpPr/>
      </dsp:nvSpPr>
      <dsp:spPr>
        <a:xfrm>
          <a:off x="3218225" y="3265407"/>
          <a:ext cx="1762932" cy="1119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ECDD3D-BC3B-48B2-8A02-466616DDB158}">
      <dsp:nvSpPr>
        <dsp:cNvPr id="0" name=""/>
        <dsp:cNvSpPr/>
      </dsp:nvSpPr>
      <dsp:spPr>
        <a:xfrm>
          <a:off x="3414106" y="3451494"/>
          <a:ext cx="1762932" cy="1119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Cytotoxicity</a:t>
          </a:r>
          <a:endParaRPr lang="en-US" sz="2000" kern="1200" dirty="0"/>
        </a:p>
      </dsp:txBody>
      <dsp:txXfrm>
        <a:off x="3446894" y="3484282"/>
        <a:ext cx="1697356" cy="1053886"/>
      </dsp:txXfrm>
    </dsp:sp>
    <dsp:sp modelId="{4546E606-CADF-499E-8E35-EBC7E76A4698}">
      <dsp:nvSpPr>
        <dsp:cNvPr id="0" name=""/>
        <dsp:cNvSpPr/>
      </dsp:nvSpPr>
      <dsp:spPr>
        <a:xfrm>
          <a:off x="5372920" y="3265407"/>
          <a:ext cx="1762932" cy="1119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4EA722-232C-43D7-89EE-A85973A96C8B}">
      <dsp:nvSpPr>
        <dsp:cNvPr id="0" name=""/>
        <dsp:cNvSpPr/>
      </dsp:nvSpPr>
      <dsp:spPr>
        <a:xfrm>
          <a:off x="5568801" y="3451494"/>
          <a:ext cx="1762932" cy="1119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Morphological assays</a:t>
          </a:r>
          <a:endParaRPr lang="en-US" sz="2000" kern="1200" dirty="0"/>
        </a:p>
      </dsp:txBody>
      <dsp:txXfrm>
        <a:off x="5601589" y="3484282"/>
        <a:ext cx="1697356" cy="1053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7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0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BBE6BF-C811-45BB-8BA9-22EFF2B83FFA}" type="datetime1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5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Rectangle 35"/>
          <p:cNvSpPr/>
          <p:nvPr userDrawn="1"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0114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41C5-B5F2-469F-BA25-292CFCDAF6E0}" type="datetime1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85FE-5443-4629-8A1C-6F6EA57CBD60}" type="datetime1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848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9362CC-4597-4E8E-AFE5-237B3DA1FF07}" type="datetime1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F63988-78D4-46C4-B808-1786C6A42859}" type="datetime1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1287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935496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24328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82C1EE-CCC0-4F27-8918-BF938AC1419F}" type="datetime1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936615" y="2514706"/>
            <a:ext cx="4572000" cy="365749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824328" y="2514600"/>
            <a:ext cx="4572000" cy="365556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A0C48B-9D86-4C33-9BD3-2929B1D74E3D}" type="datetime1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7B711C-F9D6-42CE-B848-D107B7756573}" type="datetime1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/>
          <a:lstStyle/>
          <a:p>
            <a:fld id="{4C1EAC44-87EE-4E25-9BCB-D1B8F4FDD9D1}" type="datetime1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8E44B9-3FFE-4574-9630-3E5A6F960186}" type="datetime1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4763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F492-7803-4716-B969-A5873965FF8A}" type="datetime1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2564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FD004168-AADC-4457-9784-543656FEE4FC}" type="datetime1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pic>
        <p:nvPicPr>
          <p:cNvPr id="46" name="Picture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199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archive.org/web/20140608104550/http:/www.nhs.uk/Conditions/cancer/Pages/symptoms.aspx" TargetMode="External"/><Relationship Id="rId2" Type="http://schemas.openxmlformats.org/officeDocument/2006/relationships/hyperlink" Target="http://www.nhs.uk/Conditions/Cancer/Pages/Symptoms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ancer.gov/about-cancer/understanding/what-is-cancer" TargetMode="External"/><Relationship Id="rId4" Type="http://schemas.openxmlformats.org/officeDocument/2006/relationships/hyperlink" Target="https://www.who.int/en/news-room/fact-sheets/detail/cance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ell_growt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Defecation" TargetMode="External"/><Relationship Id="rId5" Type="http://schemas.openxmlformats.org/officeDocument/2006/relationships/hyperlink" Target="https://en.wikipedia.org/wiki/Weight_loss" TargetMode="External"/><Relationship Id="rId4" Type="http://schemas.openxmlformats.org/officeDocument/2006/relationships/hyperlink" Target="https://en.wikipedia.org/wiki/Cancer_signs_and_symptom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2012" y="304800"/>
            <a:ext cx="8329031" cy="2680127"/>
          </a:xfrm>
        </p:spPr>
        <p:txBody>
          <a:bodyPr/>
          <a:lstStyle/>
          <a:p>
            <a:r>
              <a:rPr lang="en-US" dirty="0" smtClean="0"/>
              <a:t>Anticancer Assays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Sumera</a:t>
            </a:r>
            <a:r>
              <a:rPr lang="en-US" dirty="0" smtClean="0"/>
              <a:t> </a:t>
            </a:r>
            <a:r>
              <a:rPr lang="en-US" dirty="0" err="1" smtClean="0"/>
              <a:t>Javad</a:t>
            </a:r>
            <a:endParaRPr lang="en-US" dirty="0" smtClean="0"/>
          </a:p>
          <a:p>
            <a:r>
              <a:rPr lang="en-US" dirty="0" smtClean="0"/>
              <a:t>Dept. of Botany</a:t>
            </a:r>
          </a:p>
          <a:p>
            <a:r>
              <a:rPr lang="en-US" dirty="0" smtClean="0"/>
              <a:t>LCWU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9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Seeding density</a:t>
            </a:r>
          </a:p>
          <a:p>
            <a:pPr lvl="1"/>
            <a:r>
              <a:rPr lang="en-US" dirty="0" smtClean="0"/>
              <a:t>Depends upon</a:t>
            </a:r>
          </a:p>
          <a:p>
            <a:pPr lvl="1"/>
            <a:r>
              <a:rPr lang="en-US" dirty="0" smtClean="0"/>
              <a:t>Cell size</a:t>
            </a:r>
          </a:p>
          <a:p>
            <a:pPr lvl="1"/>
            <a:r>
              <a:rPr lang="en-US" dirty="0" smtClean="0"/>
              <a:t>Growth rate and assay duration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Must be calculated for each cell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7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drug </a:t>
            </a:r>
            <a:r>
              <a:rPr lang="en-US" dirty="0" err="1" smtClean="0"/>
              <a:t>solubilization</a:t>
            </a:r>
            <a:endParaRPr lang="en-US" dirty="0" smtClean="0"/>
          </a:p>
          <a:p>
            <a:r>
              <a:rPr lang="en-US" dirty="0" smtClean="0"/>
              <a:t>Stock soln. of </a:t>
            </a:r>
          </a:p>
          <a:p>
            <a:pPr lvl="1"/>
            <a:r>
              <a:rPr lang="en-US" dirty="0" smtClean="0"/>
              <a:t>Polar compounds…… in water</a:t>
            </a:r>
          </a:p>
          <a:p>
            <a:pPr lvl="1"/>
            <a:r>
              <a:rPr lang="en-US" dirty="0" smtClean="0"/>
              <a:t>Non polar compounds ……. In 1:1 ethanol and DMSO</a:t>
            </a:r>
            <a:endParaRPr lang="en-US" dirty="0"/>
          </a:p>
          <a:p>
            <a:pPr marL="0" lvl="1" indent="0">
              <a:buNone/>
            </a:pPr>
            <a:r>
              <a:rPr lang="en-US" dirty="0" smtClean="0"/>
              <a:t>Toxicity of solvent for cell line should be checked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 smtClean="0"/>
              <a:t>					Assay duration</a:t>
            </a:r>
          </a:p>
          <a:p>
            <a:pPr marL="0" lvl="1" indent="0">
              <a:buNone/>
            </a:pPr>
            <a:r>
              <a:rPr lang="en-US" dirty="0"/>
              <a:t>	</a:t>
            </a:r>
            <a:r>
              <a:rPr lang="en-US" dirty="0" smtClean="0"/>
              <a:t>				usually 48-72 hours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90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wells</a:t>
            </a:r>
          </a:p>
          <a:p>
            <a:endParaRPr lang="en-US" dirty="0"/>
          </a:p>
          <a:p>
            <a:r>
              <a:rPr lang="en-US" dirty="0" smtClean="0"/>
              <a:t>Medium blanks………growth medium with no cells or drugs</a:t>
            </a:r>
          </a:p>
          <a:p>
            <a:r>
              <a:rPr lang="en-US" dirty="0" smtClean="0"/>
              <a:t>Drug blanks…………… </a:t>
            </a:r>
            <a:r>
              <a:rPr lang="en-US" dirty="0"/>
              <a:t>growth medium with </a:t>
            </a:r>
            <a:r>
              <a:rPr lang="en-US" dirty="0" smtClean="0"/>
              <a:t>drugs but no cells 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ve</a:t>
            </a:r>
            <a:r>
              <a:rPr lang="en-US" dirty="0" smtClean="0"/>
              <a:t> control………………cells plus medium</a:t>
            </a:r>
          </a:p>
          <a:p>
            <a:r>
              <a:rPr lang="en-US" dirty="0" smtClean="0"/>
              <a:t>+</a:t>
            </a:r>
            <a:r>
              <a:rPr lang="en-US" dirty="0" err="1" smtClean="0"/>
              <a:t>ve</a:t>
            </a:r>
            <a:r>
              <a:rPr lang="en-US" dirty="0" smtClean="0"/>
              <a:t> control…………….cells plus standard drugs</a:t>
            </a:r>
          </a:p>
          <a:p>
            <a:r>
              <a:rPr lang="en-US" dirty="0" smtClean="0"/>
              <a:t>Test………………………..medium plus cells plus test compound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45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Commonly used cytotoxicity assays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MTT assay</a:t>
            </a:r>
          </a:p>
          <a:p>
            <a:pPr lvl="2"/>
            <a:r>
              <a:rPr lang="en-US" dirty="0" smtClean="0"/>
              <a:t>Measure of cell’s metabolic activity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HCT assay</a:t>
            </a:r>
          </a:p>
          <a:p>
            <a:pPr lvl="2"/>
            <a:r>
              <a:rPr lang="en-US" dirty="0" smtClean="0"/>
              <a:t>Uses human colon tumor cell lines</a:t>
            </a:r>
          </a:p>
          <a:p>
            <a:pPr lvl="2"/>
            <a:r>
              <a:rPr lang="en-US" dirty="0" smtClean="0"/>
              <a:t>Used for screening of natural products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1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Anticancerous</a:t>
            </a:r>
            <a:r>
              <a:rPr lang="en-US" dirty="0" smtClean="0"/>
              <a:t> compounds from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Podophyllotoxin</a:t>
            </a:r>
            <a:endParaRPr lang="en-US" dirty="0" smtClean="0"/>
          </a:p>
          <a:p>
            <a:r>
              <a:rPr lang="en-US" dirty="0" smtClean="0"/>
              <a:t>Vinblastine</a:t>
            </a:r>
          </a:p>
          <a:p>
            <a:r>
              <a:rPr lang="en-US" dirty="0" smtClean="0"/>
              <a:t>Vincristine</a:t>
            </a:r>
          </a:p>
          <a:p>
            <a:r>
              <a:rPr lang="en-US" dirty="0" smtClean="0"/>
              <a:t>Amygdalin</a:t>
            </a:r>
          </a:p>
          <a:p>
            <a:r>
              <a:rPr lang="en-US" dirty="0" smtClean="0"/>
              <a:t>Taxol</a:t>
            </a:r>
          </a:p>
          <a:p>
            <a:r>
              <a:rPr lang="en-US" dirty="0" err="1" smtClean="0"/>
              <a:t>campothecin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5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 </a:t>
            </a:r>
            <a:r>
              <a:rPr lang="en-US" i="1" u="sng" dirty="0">
                <a:hlinkClick r:id="rId2"/>
              </a:rPr>
              <a:t>"Cancer – Signs and symptoms"</a:t>
            </a:r>
            <a:r>
              <a:rPr lang="en-US" i="1" dirty="0"/>
              <a:t>. NHS Choices. </a:t>
            </a:r>
            <a:r>
              <a:rPr lang="en-US" i="1" dirty="0" err="1">
                <a:hlinkClick r:id="rId3"/>
              </a:rPr>
              <a:t>Archived</a:t>
            </a:r>
            <a:r>
              <a:rPr lang="en-US" i="1" dirty="0" err="1"/>
              <a:t>from</a:t>
            </a:r>
            <a:r>
              <a:rPr lang="en-US" i="1" dirty="0"/>
              <a:t> the original on 8 June 2014. Retrieved 10 June 2014.</a:t>
            </a:r>
            <a:endParaRPr lang="en-US" dirty="0"/>
          </a:p>
          <a:p>
            <a:r>
              <a:rPr lang="en-US" i="1" dirty="0" smtClean="0">
                <a:hlinkClick r:id="rId4"/>
              </a:rPr>
              <a:t>"Cancer</a:t>
            </a:r>
            <a:r>
              <a:rPr lang="en-US" i="1" dirty="0">
                <a:hlinkClick r:id="rId4"/>
              </a:rPr>
              <a:t>"</a:t>
            </a:r>
            <a:r>
              <a:rPr lang="en-US" i="1" dirty="0"/>
              <a:t>. World Health Organization. 12 September 2018. Retrieved 19 December 2018</a:t>
            </a:r>
            <a:r>
              <a:rPr lang="en-US" i="1" dirty="0" smtClean="0"/>
              <a:t>.</a:t>
            </a:r>
          </a:p>
          <a:p>
            <a:r>
              <a:rPr lang="en-US" dirty="0">
                <a:hlinkClick r:id="rId5"/>
              </a:rPr>
              <a:t>Defining Cancer"</a:t>
            </a:r>
            <a:r>
              <a:rPr lang="en-US" dirty="0"/>
              <a:t>. </a:t>
            </a:r>
            <a:r>
              <a:rPr lang="en-US" i="1" dirty="0"/>
              <a:t>National Cancer Institute</a:t>
            </a:r>
            <a:r>
              <a:rPr lang="en-US" dirty="0"/>
              <a:t>. 17 September 2007. Retrieved 28 March 2018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Jemal</a:t>
            </a:r>
            <a:r>
              <a:rPr lang="en-US" dirty="0" smtClean="0"/>
              <a:t> et al 2010. DOI: 10.1158/1055-9965EPI-10-0437.</a:t>
            </a:r>
          </a:p>
          <a:p>
            <a:r>
              <a:rPr lang="en-US" dirty="0" err="1" smtClean="0"/>
              <a:t>Hoshiba</a:t>
            </a:r>
            <a:r>
              <a:rPr lang="en-US" dirty="0" smtClean="0"/>
              <a:t> T. 2019. materials 12(8):1311.</a:t>
            </a:r>
          </a:p>
          <a:p>
            <a:r>
              <a:rPr lang="en-US" dirty="0" err="1" smtClean="0"/>
              <a:t>Moraes</a:t>
            </a:r>
            <a:r>
              <a:rPr lang="en-US" dirty="0" smtClean="0"/>
              <a:t> et al 2017. book chapter “Anticancer drugs from plants”  in book “Biotechnology and production of anticancer compounds, pp 121-142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2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Cancer</a:t>
            </a:r>
            <a:r>
              <a:rPr lang="en-US" dirty="0"/>
              <a:t> is a group of diseases involving abnormal </a:t>
            </a:r>
            <a:r>
              <a:rPr lang="en-US" dirty="0">
                <a:hlinkClick r:id="rId3" tooltip="Cell growth"/>
              </a:rPr>
              <a:t>cell growth</a:t>
            </a:r>
            <a:r>
              <a:rPr lang="en-US" dirty="0"/>
              <a:t> with the potential to invade or spread to other parts of the body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Possible </a:t>
            </a:r>
            <a:r>
              <a:rPr lang="en-US" dirty="0">
                <a:hlinkClick r:id="rId4" tooltip="Cancer signs and symptoms"/>
              </a:rPr>
              <a:t>signs and symptoms</a:t>
            </a:r>
            <a:r>
              <a:rPr lang="en-US" dirty="0"/>
              <a:t> include a lump, abnormal bleeding, prolonged cough, unexplained </a:t>
            </a:r>
            <a:r>
              <a:rPr lang="en-US" dirty="0">
                <a:hlinkClick r:id="rId5" tooltip="Weight loss"/>
              </a:rPr>
              <a:t>weight loss</a:t>
            </a:r>
            <a:r>
              <a:rPr lang="en-US" dirty="0"/>
              <a:t>, and a change in </a:t>
            </a:r>
            <a:r>
              <a:rPr lang="en-US" dirty="0">
                <a:hlinkClick r:id="rId6" tooltip="Defecation"/>
              </a:rPr>
              <a:t>bowel movements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While </a:t>
            </a:r>
            <a:r>
              <a:rPr lang="en-US" dirty="0"/>
              <a:t>these symptoms may indicate cancer, they can also have other causes</a:t>
            </a:r>
            <a:r>
              <a:rPr lang="en-US" dirty="0" smtClean="0"/>
              <a:t>.</a:t>
            </a:r>
            <a:r>
              <a:rPr lang="en-US" dirty="0"/>
              <a:t> Over 100 types of cancers affect humans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73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Chart</a:t>
            </a:r>
          </a:p>
        </p:txBody>
      </p:sp>
      <p:pic>
        <p:nvPicPr>
          <p:cNvPr id="1026" name="Picture 2" descr="Global Patterns of Cancer Incidence and Mortality Rates and Tren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812" y="0"/>
            <a:ext cx="100583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25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of antitumor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5496" y="1600200"/>
            <a:ext cx="4572000" cy="457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need </a:t>
            </a:r>
            <a:r>
              <a:rPr lang="en-US" b="1" dirty="0" smtClean="0">
                <a:solidFill>
                  <a:srgbClr val="FF0000"/>
                </a:solidFill>
              </a:rPr>
              <a:t>Cancerous cells lines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75000"/>
            </a:schemeClr>
          </a:solidFill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Equivalence for </a:t>
            </a:r>
            <a:r>
              <a:rPr lang="en-US" i="1" dirty="0" smtClean="0"/>
              <a:t>in vitro and in vivo </a:t>
            </a:r>
            <a:r>
              <a:rPr lang="en-US" dirty="0" smtClean="0"/>
              <a:t>testing pattern</a:t>
            </a:r>
          </a:p>
          <a:p>
            <a:pPr marL="514350" indent="-514350">
              <a:buAutoNum type="arabicPeriod"/>
            </a:pPr>
            <a:r>
              <a:rPr lang="en-US" dirty="0" smtClean="0"/>
              <a:t>Cost of experiment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	affects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Selection of cell lines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98799" y="2397206"/>
            <a:ext cx="4148013" cy="397031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in vivo</a:t>
            </a:r>
            <a:r>
              <a:rPr lang="en-US" sz="2400" dirty="0" smtClean="0"/>
              <a:t>) 3PS (P388) leukemia cells in mice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i="1" dirty="0">
                <a:solidFill>
                  <a:srgbClr val="FF0000"/>
                </a:solidFill>
              </a:rPr>
              <a:t>in </a:t>
            </a:r>
            <a:r>
              <a:rPr lang="en-US" sz="2400" i="1" dirty="0" smtClean="0">
                <a:solidFill>
                  <a:srgbClr val="FF0000"/>
                </a:solidFill>
              </a:rPr>
              <a:t>vitro </a:t>
            </a:r>
            <a:r>
              <a:rPr lang="en-US" sz="2400" dirty="0" smtClean="0"/>
              <a:t>Human </a:t>
            </a:r>
            <a:r>
              <a:rPr lang="en-US" sz="2400" dirty="0"/>
              <a:t>carcinoma nasopharyngeal </a:t>
            </a:r>
            <a:r>
              <a:rPr lang="en-US" sz="2400" dirty="0" smtClean="0"/>
              <a:t>cells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Lung cancer A549 cell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Breast Cancer MDA-M-231 cell lines </a:t>
            </a:r>
            <a:r>
              <a:rPr lang="en-US" sz="2400" dirty="0" err="1" smtClean="0"/>
              <a:t>etc</a:t>
            </a:r>
            <a:endParaRPr lang="en-US" dirty="0" smtClean="0"/>
          </a:p>
        </p:txBody>
      </p:sp>
      <p:sp>
        <p:nvSpPr>
          <p:cNvPr id="7" name="Down Arrow 6"/>
          <p:cNvSpPr/>
          <p:nvPr/>
        </p:nvSpPr>
        <p:spPr>
          <a:xfrm>
            <a:off x="8625696" y="3200400"/>
            <a:ext cx="484632" cy="1676400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43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Cytotoxic</a:t>
            </a:r>
          </a:p>
          <a:p>
            <a:pPr marL="0" indent="0">
              <a:buNone/>
            </a:pPr>
            <a:r>
              <a:rPr lang="en-US" dirty="0" smtClean="0"/>
              <a:t>Cytotoxic to cells</a:t>
            </a:r>
          </a:p>
          <a:p>
            <a:pPr marL="0" indent="0">
              <a:buNone/>
            </a:pPr>
            <a:r>
              <a:rPr lang="en-US" dirty="0" smtClean="0"/>
              <a:t>May not active against cancerous cells</a:t>
            </a:r>
          </a:p>
          <a:p>
            <a:pPr marL="0" indent="0">
              <a:buNone/>
            </a:pPr>
            <a:r>
              <a:rPr lang="en-US" dirty="0" smtClean="0"/>
              <a:t>Cytostatic or </a:t>
            </a:r>
            <a:r>
              <a:rPr lang="en-US" dirty="0" err="1" smtClean="0"/>
              <a:t>cytocidal</a:t>
            </a:r>
            <a:endParaRPr lang="en-US" dirty="0"/>
          </a:p>
          <a:p>
            <a:r>
              <a:rPr lang="en-US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Antitumor</a:t>
            </a:r>
          </a:p>
          <a:p>
            <a:pPr marL="0" indent="0">
              <a:buNone/>
            </a:pPr>
            <a:r>
              <a:rPr lang="en-US" dirty="0" smtClean="0"/>
              <a:t>Active in </a:t>
            </a:r>
            <a:r>
              <a:rPr lang="en-US" i="1" dirty="0" smtClean="0"/>
              <a:t>in-vivo tumor system</a:t>
            </a:r>
          </a:p>
          <a:p>
            <a:r>
              <a:rPr lang="en-US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Anticancer</a:t>
            </a:r>
            <a:endParaRPr lang="en-US" b="1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Effective against cancers in human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2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667699"/>
              </p:ext>
            </p:extLst>
          </p:nvPr>
        </p:nvGraphicFramePr>
        <p:xfrm>
          <a:off x="1903413" y="1600200"/>
          <a:ext cx="947261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258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Assays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much specific</a:t>
            </a:r>
          </a:p>
          <a:p>
            <a:r>
              <a:rPr lang="en-US" dirty="0" smtClean="0"/>
              <a:t>Usually designed to study the mechanism of action during drug delivery</a:t>
            </a:r>
          </a:p>
          <a:p>
            <a:r>
              <a:rPr lang="en-US" dirty="0" smtClean="0"/>
              <a:t>Can be used to screen compounds with specific type of activity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But</a:t>
            </a:r>
          </a:p>
          <a:p>
            <a:r>
              <a:rPr lang="en-US" dirty="0" smtClean="0"/>
              <a:t>Some interesting bioactive compounds may not be detected or screened</a:t>
            </a:r>
          </a:p>
          <a:p>
            <a:r>
              <a:rPr lang="en-US" dirty="0" smtClean="0"/>
              <a:t>Because they don’t have the same mechanism of action</a:t>
            </a:r>
          </a:p>
        </p:txBody>
      </p:sp>
    </p:spTree>
    <p:extLst>
      <p:ext uri="{BB962C8B-B14F-4D97-AF65-F5344CB8AC3E}">
        <p14:creationId xmlns:p14="http://schemas.microsoft.com/office/powerpoint/2010/main" val="8342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assays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checks cytotoxicity of compounds</a:t>
            </a:r>
          </a:p>
          <a:p>
            <a:r>
              <a:rPr lang="en-US" dirty="0" smtClean="0"/>
              <a:t>Can screen a large number of bioactive compounds</a:t>
            </a:r>
          </a:p>
          <a:p>
            <a:endParaRPr lang="en-US" dirty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But</a:t>
            </a:r>
          </a:p>
          <a:p>
            <a:r>
              <a:rPr lang="en-US" dirty="0" smtClean="0"/>
              <a:t>Some compounds may be screened which are of no interest like detergents……..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03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Cytotoxicity assays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 and colony count assay</a:t>
            </a:r>
          </a:p>
          <a:p>
            <a:endParaRPr lang="en-US" dirty="0"/>
          </a:p>
          <a:p>
            <a:r>
              <a:rPr lang="en-US" dirty="0" smtClean="0"/>
              <a:t>Macromolecular dye </a:t>
            </a:r>
            <a:r>
              <a:rPr lang="en-US" dirty="0" smtClean="0"/>
              <a:t>binding……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Metabolic impairment</a:t>
            </a:r>
          </a:p>
          <a:p>
            <a:endParaRPr lang="en-US" dirty="0"/>
          </a:p>
          <a:p>
            <a:r>
              <a:rPr lang="en-US" dirty="0" smtClean="0"/>
              <a:t>Membrane integrity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8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armacy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harmacy design slides.potx" id="{BDD4D5A3-0C20-4887-95F2-BFAB47634035}" vid="{397845B7-7EB0-4CC3-ABEB-6754AD0875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Pharmacy design slides</Template>
  <TotalTime>121</TotalTime>
  <Words>331</Words>
  <Application>Microsoft Office PowerPoint</Application>
  <PresentationFormat>Custom</PresentationFormat>
  <Paragraphs>105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Euphemia</vt:lpstr>
      <vt:lpstr>Franklin Gothic Book</vt:lpstr>
      <vt:lpstr>Pharmacy design template</vt:lpstr>
      <vt:lpstr>Anticancer Assays</vt:lpstr>
      <vt:lpstr>Cancer</vt:lpstr>
      <vt:lpstr>Title and Content Layout with Chart</vt:lpstr>
      <vt:lpstr>Screening of antitumor compounds</vt:lpstr>
      <vt:lpstr>Differentiate</vt:lpstr>
      <vt:lpstr>PowerPoint Presentation</vt:lpstr>
      <vt:lpstr>Molecular Assays</vt:lpstr>
      <vt:lpstr>Cellular assays</vt:lpstr>
      <vt:lpstr>Cytotoxicity assays</vt:lpstr>
      <vt:lpstr>Experimental design</vt:lpstr>
      <vt:lpstr>Experimental design</vt:lpstr>
      <vt:lpstr>Experimental design</vt:lpstr>
      <vt:lpstr>Commonly used cytotoxicity assays</vt:lpstr>
      <vt:lpstr>Anticancerous compounds from plants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Anticancer Assays</dc:title>
  <dc:creator>Microsoft account</dc:creator>
  <cp:lastModifiedBy>Microsoft account</cp:lastModifiedBy>
  <cp:revision>13</cp:revision>
  <dcterms:created xsi:type="dcterms:W3CDTF">2020-05-04T01:03:15Z</dcterms:created>
  <dcterms:modified xsi:type="dcterms:W3CDTF">2020-05-05T03:23:54Z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